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19"/>
  </p:notesMasterIdLst>
  <p:handoutMasterIdLst>
    <p:handoutMasterId r:id="rId20"/>
  </p:handoutMasterIdLst>
  <p:sldIdLst>
    <p:sldId id="272" r:id="rId5"/>
    <p:sldId id="300" r:id="rId6"/>
    <p:sldId id="312" r:id="rId7"/>
    <p:sldId id="313" r:id="rId8"/>
    <p:sldId id="322" r:id="rId9"/>
    <p:sldId id="314" r:id="rId10"/>
    <p:sldId id="315" r:id="rId11"/>
    <p:sldId id="316" r:id="rId12"/>
    <p:sldId id="317" r:id="rId13"/>
    <p:sldId id="318" r:id="rId14"/>
    <p:sldId id="321" r:id="rId15"/>
    <p:sldId id="319" r:id="rId16"/>
    <p:sldId id="320" r:id="rId17"/>
    <p:sldId id="323" r:id="rId18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25FDA2-2135-2E99-9288-B0A22E6D14C3}" name="Vladimir Draskovic" initials="VD" userId="S::Vladimir@vmequitydoo.onmicrosoft.com::95cc4ad1-f606-47f5-a76c-8f6a33752bb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44" autoAdjust="0"/>
    <p:restoredTop sz="94660"/>
  </p:normalViewPr>
  <p:slideViewPr>
    <p:cSldViewPr>
      <p:cViewPr varScale="1">
        <p:scale>
          <a:sx n="63" d="100"/>
          <a:sy n="63" d="100"/>
        </p:scale>
        <p:origin x="128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E115F5-FDCF-5CBD-7293-D3AFCF8B78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D32E1-3429-D6D8-977F-DBD6547E74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D35D1-8C7C-4280-8FA2-5EB933FF4838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692FA-025B-0852-7737-80674FBB67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6649C-3730-D770-C5A6-B81647A205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2EF51-4DC2-41F6-BAD9-4A0514CD9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4258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2/23/2023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vladimir.draskovic@wmep.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7702624" cy="309477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sr-Cyrl-R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Израда плана реорганизације и надзор над његовим спровођењем</a:t>
            </a:r>
            <a:endParaRPr lang="sr-Latn-R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eaLnBrk="1" hangingPunct="1">
              <a:defRPr/>
            </a:pPr>
            <a:endParaRPr lang="sr-Latn-R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eaLnBrk="1" hangingPunct="1">
              <a:defRPr/>
            </a:pPr>
            <a:endParaRPr lang="sr-Latn-R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</a:rPr>
              <a:t>Праћење спровођења плана реорганизације</a:t>
            </a:r>
          </a:p>
          <a:p>
            <a:pPr eaLnBrk="1" hangingPunct="1">
              <a:defRPr/>
            </a:pPr>
            <a:endParaRPr lang="sr-Cyrl-R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eaLnBrk="1" hangingPunct="1">
              <a:defRPr/>
            </a:pPr>
            <a:endParaRPr lang="sr-Cyrl-R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sr-Cyrl-RS" sz="2800" dirty="0">
                <a:latin typeface="Calibri" panose="020F0502020204030204" pitchFamily="34" charset="0"/>
                <a:ea typeface="Calibri" panose="020F0502020204030204" pitchFamily="34" charset="0"/>
              </a:rPr>
              <a:t>АЛСУ</a:t>
            </a:r>
            <a:endParaRPr lang="sr-Cyrl-R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sr-Cyrl-RS" sz="1800" dirty="0">
                <a:latin typeface="Calibri" panose="020F0502020204030204" pitchFamily="34" charset="0"/>
                <a:ea typeface="Calibri" panose="020F0502020204030204" pitchFamily="34" charset="0"/>
              </a:rPr>
              <a:t>27. фебруар 2023. године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517232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278679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5278679"/>
            <a:ext cx="1875580" cy="104060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2000" dirty="0"/>
              <a:t>Извештај о праћењу</a:t>
            </a:r>
            <a:r>
              <a:rPr lang="sr-Latn-RS" sz="2000" dirty="0"/>
              <a:t> – </a:t>
            </a:r>
            <a:r>
              <a:rPr lang="sr-Cyrl-RS" sz="2000" dirty="0"/>
              <a:t>наставак 1</a:t>
            </a:r>
          </a:p>
          <a:p>
            <a:pPr marL="0" indent="0">
              <a:buNone/>
            </a:pPr>
            <a:endParaRPr lang="sr-Cyrl-RS" sz="800" dirty="0"/>
          </a:p>
          <a:p>
            <a:pPr>
              <a:buFontTx/>
              <a:buChar char="-"/>
            </a:pPr>
            <a:r>
              <a:rPr lang="sr-Cyrl-RS" sz="1600" dirty="0"/>
              <a:t>У делу садржине података о измирењу поверилаца кључни подаци су:</a:t>
            </a:r>
          </a:p>
          <a:p>
            <a:pPr lvl="1">
              <a:buFontTx/>
              <a:buChar char="-"/>
            </a:pPr>
            <a:r>
              <a:rPr lang="sr-Cyrl-RS" sz="1400" dirty="0"/>
              <a:t>период на који се извештај односи</a:t>
            </a:r>
            <a:r>
              <a:rPr lang="sr-Latn-RS" sz="1400" dirty="0"/>
              <a:t> (</a:t>
            </a:r>
            <a:r>
              <a:rPr lang="sr-Cyrl-RS" sz="1400" dirty="0"/>
              <a:t>уз навођење почетног и последњег дана периода), </a:t>
            </a:r>
          </a:p>
          <a:p>
            <a:pPr lvl="1">
              <a:buFontTx/>
              <a:buChar char="-"/>
            </a:pPr>
            <a:r>
              <a:rPr lang="sr-Cyrl-RS" sz="1400" dirty="0"/>
              <a:t>начин измирења, </a:t>
            </a:r>
          </a:p>
          <a:p>
            <a:pPr lvl="1">
              <a:buFontTx/>
              <a:buChar char="-"/>
            </a:pPr>
            <a:r>
              <a:rPr lang="sr-Cyrl-RS" sz="1400" dirty="0"/>
              <a:t>износ измирења, </a:t>
            </a:r>
          </a:p>
          <a:p>
            <a:pPr lvl="1">
              <a:buFontTx/>
              <a:buChar char="-"/>
            </a:pPr>
            <a:r>
              <a:rPr lang="sr-Cyrl-RS" sz="1400" dirty="0"/>
              <a:t>назив повериоца, </a:t>
            </a:r>
          </a:p>
          <a:p>
            <a:pPr lvl="1">
              <a:buFontTx/>
              <a:buChar char="-"/>
            </a:pPr>
            <a:r>
              <a:rPr lang="sr-Cyrl-RS" sz="1400" dirty="0"/>
              <a:t>класа којој потраживање припада (веома битно за даље поступање), </a:t>
            </a:r>
          </a:p>
          <a:p>
            <a:pPr lvl="1">
              <a:buFontTx/>
              <a:buChar char="-"/>
            </a:pPr>
            <a:r>
              <a:rPr lang="sr-Cyrl-RS" sz="1400" dirty="0"/>
              <a:t>валута и курс уколико је примењиво, </a:t>
            </a:r>
          </a:p>
          <a:p>
            <a:pPr lvl="1">
              <a:buFontTx/>
              <a:buChar char="-"/>
            </a:pPr>
            <a:r>
              <a:rPr lang="sr-Cyrl-RS" sz="1400" dirty="0"/>
              <a:t>документ који доказује измирење (извод банке на пример</a:t>
            </a:r>
            <a:r>
              <a:rPr lang="sr-Cyrl-RS" sz="1200" dirty="0"/>
              <a:t>)</a:t>
            </a:r>
            <a:endParaRPr lang="sr-Cyrl-RS" sz="200" dirty="0"/>
          </a:p>
          <a:p>
            <a:pPr>
              <a:buFontTx/>
              <a:buChar char="-"/>
            </a:pPr>
            <a:r>
              <a:rPr lang="sr-Cyrl-RS" sz="1600" dirty="0"/>
              <a:t>У појединим околностима поштовање прописа из области рачуноводства и ажурно књиговодство посебно олакшава праћење спровођења </a:t>
            </a:r>
          </a:p>
          <a:p>
            <a:pPr>
              <a:buFontTx/>
              <a:buChar char="-"/>
            </a:pPr>
            <a:endParaRPr lang="sr-Cyrl-RS" sz="1600" dirty="0"/>
          </a:p>
          <a:p>
            <a:pPr marL="0" indent="0" algn="ctr">
              <a:buNone/>
            </a:pPr>
            <a:endParaRPr lang="sr-Latn-RS" sz="14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C6F34-41DA-8C25-94E7-25C397F7B096}"/>
              </a:ext>
            </a:extLst>
          </p:cNvPr>
          <p:cNvSpPr txBox="1"/>
          <p:nvPr/>
        </p:nvSpPr>
        <p:spPr>
          <a:xfrm>
            <a:off x="8028384" y="628206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774F7B2-A148-47BC-89EA-7EF4A4DD6EE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5768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2000" dirty="0"/>
              <a:t>Извештај о праћењу</a:t>
            </a:r>
            <a:r>
              <a:rPr lang="sr-Latn-RS" sz="2000" dirty="0"/>
              <a:t> – </a:t>
            </a:r>
            <a:r>
              <a:rPr lang="sr-Cyrl-RS" sz="2000" dirty="0"/>
              <a:t>наставак 2</a:t>
            </a:r>
          </a:p>
          <a:p>
            <a:pPr marL="0" indent="0">
              <a:buNone/>
            </a:pPr>
            <a:endParaRPr lang="sr-Cyrl-RS" sz="1600" dirty="0"/>
          </a:p>
          <a:p>
            <a:pPr>
              <a:buFontTx/>
              <a:buChar char="-"/>
            </a:pPr>
            <a:r>
              <a:rPr lang="sr-Cyrl-RS" sz="1600" dirty="0"/>
              <a:t>Извештавање може али и не мора обухватити утврђивање стања потраживања поверилаца на датум израде извештаја јер је то изузетно компликован поступак из више разлога:</a:t>
            </a:r>
          </a:p>
          <a:p>
            <a:pPr lvl="1">
              <a:buFontTx/>
              <a:buChar char="-"/>
            </a:pPr>
            <a:r>
              <a:rPr lang="sr-Cyrl-RS" sz="1400" dirty="0"/>
              <a:t>Измиривање се обично не врши у потпуности како је предвиђено планом отплате већ се често чак и појединачне рате деле на више уплата</a:t>
            </a:r>
          </a:p>
          <a:p>
            <a:pPr lvl="1">
              <a:buFontTx/>
              <a:buChar char="-"/>
            </a:pPr>
            <a:r>
              <a:rPr lang="sr-Cyrl-RS" sz="1400" dirty="0"/>
              <a:t>У поступцима са значајним бројем поверилаца и класа, може бити хиљаде појединачних трансакција које треба обрадити и разврстати</a:t>
            </a:r>
          </a:p>
          <a:p>
            <a:pPr lvl="1">
              <a:buFontTx/>
              <a:buChar char="-"/>
            </a:pPr>
            <a:r>
              <a:rPr lang="sr-Cyrl-RS" sz="1400" dirty="0"/>
              <a:t>Аутоматизација је тренутно неисплатива из више разлога – непостојање довољног обима, специфичност мера, разноликост информационих система дужника и повериоца, ризици у погледу исплативости инвестиције у развој софтверског решења које би вероватно опет делимично аутоматизовало извештавање</a:t>
            </a:r>
          </a:p>
          <a:p>
            <a:pPr lvl="1">
              <a:buFontTx/>
              <a:buChar char="-"/>
            </a:pPr>
            <a:r>
              <a:rPr lang="sr-Cyrl-RS" sz="1400" dirty="0"/>
              <a:t>Доказ сложености је поступак добијања стања по кредиту са банком – шта би било када би се исти поступак морао спровести за све повериоце, свих класа (по свим партијама ако их има више), сваког месеца?  </a:t>
            </a:r>
          </a:p>
          <a:p>
            <a:pPr>
              <a:buFontTx/>
              <a:buChar char="-"/>
            </a:pPr>
            <a:endParaRPr lang="sr-Cyrl-RS" sz="1600" dirty="0">
              <a:highlight>
                <a:srgbClr val="FFFF00"/>
              </a:highlight>
            </a:endParaRPr>
          </a:p>
          <a:p>
            <a:pPr marL="0" indent="0" algn="ctr">
              <a:buNone/>
            </a:pPr>
            <a:endParaRPr lang="sr-Latn-RS" sz="14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C6F34-41DA-8C25-94E7-25C397F7B096}"/>
              </a:ext>
            </a:extLst>
          </p:cNvPr>
          <p:cNvSpPr txBox="1"/>
          <p:nvPr/>
        </p:nvSpPr>
        <p:spPr>
          <a:xfrm>
            <a:off x="8028384" y="628206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774F7B2-A148-47BC-89EA-7EF4A4DD6EE6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45315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2000" dirty="0"/>
              <a:t>Проблеми</a:t>
            </a:r>
          </a:p>
          <a:p>
            <a:pPr marL="0" indent="0">
              <a:buNone/>
            </a:pPr>
            <a:endParaRPr lang="sr-Cyrl-RS" sz="1600" dirty="0"/>
          </a:p>
          <a:p>
            <a:pPr>
              <a:buFontTx/>
              <a:buChar char="-"/>
            </a:pPr>
            <a:r>
              <a:rPr lang="sr-Cyrl-RS" sz="1600" dirty="0"/>
              <a:t>Кључни проблеми су</a:t>
            </a:r>
          </a:p>
          <a:p>
            <a:pPr lvl="1">
              <a:buFontTx/>
              <a:buChar char="-"/>
            </a:pPr>
            <a:r>
              <a:rPr lang="sr-Cyrl-RS" sz="1400" dirty="0" err="1"/>
              <a:t>Недостављање</a:t>
            </a:r>
            <a:r>
              <a:rPr lang="sr-Cyrl-RS" sz="1400" dirty="0"/>
              <a:t> података/документације од дужника</a:t>
            </a:r>
          </a:p>
          <a:p>
            <a:pPr lvl="1">
              <a:buFontTx/>
              <a:buChar char="-"/>
            </a:pPr>
            <a:r>
              <a:rPr lang="sr-Cyrl-RS" sz="1400" dirty="0"/>
              <a:t>Немогућност правовременог добијања података</a:t>
            </a:r>
          </a:p>
          <a:p>
            <a:pPr lvl="1">
              <a:buFontTx/>
              <a:buChar char="-"/>
            </a:pPr>
            <a:r>
              <a:rPr lang="sr-Cyrl-RS" sz="1400" dirty="0"/>
              <a:t>Немогућност или </a:t>
            </a:r>
            <a:r>
              <a:rPr lang="sr-Cyrl-RS" sz="1400" dirty="0" err="1"/>
              <a:t>неисплативост</a:t>
            </a:r>
            <a:r>
              <a:rPr lang="sr-Cyrl-RS" sz="1400" dirty="0"/>
              <a:t> аутоматизације извештавања </a:t>
            </a:r>
          </a:p>
          <a:p>
            <a:pPr lvl="1">
              <a:buFontTx/>
              <a:buChar char="-"/>
            </a:pPr>
            <a:r>
              <a:rPr lang="sr-Cyrl-RS" sz="1400" dirty="0"/>
              <a:t>Погоршање услова пословања и тржишне позиције дужника током периода усвајања плана </a:t>
            </a:r>
          </a:p>
          <a:p>
            <a:pPr lvl="1">
              <a:buFontTx/>
              <a:buChar char="-"/>
            </a:pPr>
            <a:r>
              <a:rPr lang="sr-Cyrl-RS" sz="1400" dirty="0" err="1"/>
              <a:t>Финасирање</a:t>
            </a:r>
            <a:r>
              <a:rPr lang="sr-Cyrl-RS" sz="1400" dirty="0"/>
              <a:t> рада стручног лица (</a:t>
            </a:r>
            <a:r>
              <a:rPr lang="sr-Cyrl-RS" sz="1400" dirty="0" err="1"/>
              <a:t>неизмирење</a:t>
            </a:r>
            <a:r>
              <a:rPr lang="sr-Cyrl-RS" sz="1400" dirty="0"/>
              <a:t> награде)</a:t>
            </a:r>
          </a:p>
          <a:p>
            <a:pPr lvl="1">
              <a:buFontTx/>
              <a:buChar char="-"/>
            </a:pPr>
            <a:endParaRPr lang="sr-Cyrl-RS" sz="1400" dirty="0"/>
          </a:p>
          <a:p>
            <a:pPr>
              <a:buFontTx/>
              <a:buChar char="-"/>
            </a:pPr>
            <a:r>
              <a:rPr lang="sr-Cyrl-RS" sz="1600" dirty="0"/>
              <a:t>У случају немогућности извештавања пракса је да се дужник упозори и обавести о раскиду уговора о ангажовању</a:t>
            </a:r>
          </a:p>
          <a:p>
            <a:pPr marL="0" indent="0" algn="ctr">
              <a:buNone/>
            </a:pPr>
            <a:endParaRPr lang="sr-Cyrl-RS" sz="1400" dirty="0"/>
          </a:p>
          <a:p>
            <a:pPr marL="0" indent="0" algn="ctr">
              <a:buNone/>
            </a:pPr>
            <a:endParaRPr lang="sr-Latn-RS" sz="14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C6F34-41DA-8C25-94E7-25C397F7B096}"/>
              </a:ext>
            </a:extLst>
          </p:cNvPr>
          <p:cNvSpPr txBox="1"/>
          <p:nvPr/>
        </p:nvSpPr>
        <p:spPr>
          <a:xfrm>
            <a:off x="8028384" y="628206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774F7B2-A148-47BC-89EA-7EF4A4DD6EE6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470269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2000" dirty="0"/>
              <a:t>Окончање праћења</a:t>
            </a:r>
          </a:p>
          <a:p>
            <a:pPr marL="0" indent="0">
              <a:buNone/>
            </a:pPr>
            <a:endParaRPr lang="sr-Cyrl-RS" sz="1400" dirty="0"/>
          </a:p>
          <a:p>
            <a:pPr>
              <a:buFontTx/>
              <a:buChar char="-"/>
            </a:pPr>
            <a:r>
              <a:rPr lang="sr-Cyrl-RS" sz="1400" dirty="0"/>
              <a:t>Рокови спровођења плана су рокови у којима се и окончава праћење спровођења</a:t>
            </a:r>
          </a:p>
          <a:p>
            <a:pPr>
              <a:buFontTx/>
              <a:buChar char="-"/>
            </a:pPr>
            <a:r>
              <a:rPr lang="sr-Cyrl-RS" sz="1400" dirty="0"/>
              <a:t>Није пракса да се утврђује стање потраживања поверилаца на крају периода спровођења плана, нити планови предвиђају ту обавезу  </a:t>
            </a:r>
          </a:p>
          <a:p>
            <a:pPr>
              <a:buFontTx/>
              <a:buChar char="-"/>
            </a:pPr>
            <a:r>
              <a:rPr lang="sr-Cyrl-RS" sz="1400" dirty="0"/>
              <a:t>На захтев поверилаца се доставља обавештење о окончању рока спровођења плана</a:t>
            </a:r>
          </a:p>
          <a:p>
            <a:pPr>
              <a:buFontTx/>
              <a:buChar char="-"/>
            </a:pPr>
            <a:r>
              <a:rPr lang="sr-Cyrl-RS" sz="1400" dirty="0"/>
              <a:t>Извештајем стручног лица се може навести да ли је план спроведен и у којој мери, или да није спроведен, које су мере спровођене и остало од значаја за предметни план.</a:t>
            </a:r>
          </a:p>
          <a:p>
            <a:pPr>
              <a:buFontTx/>
              <a:buChar char="-"/>
            </a:pPr>
            <a:endParaRPr lang="sr-Cyrl-RS" sz="1400" dirty="0"/>
          </a:p>
          <a:p>
            <a:pPr marL="0" indent="0" algn="ctr">
              <a:buNone/>
            </a:pPr>
            <a:r>
              <a:rPr lang="sr-Cyrl-RS" sz="1800" b="1" dirty="0"/>
              <a:t>Закључак</a:t>
            </a:r>
            <a:endParaRPr lang="sr-Cyrl-RS" sz="1400" dirty="0"/>
          </a:p>
          <a:p>
            <a:pPr>
              <a:buFontTx/>
              <a:buChar char="-"/>
            </a:pPr>
            <a:r>
              <a:rPr lang="ru-RU" sz="1400" dirty="0"/>
              <a:t>Простор за унапређење праксе свакако постоји, али свако додатно оптерећење треба бити рационално и економично, посебно у околностима раста трошкова и расположивости запослених стручних лица </a:t>
            </a:r>
          </a:p>
          <a:p>
            <a:pPr>
              <a:buFontTx/>
              <a:buChar char="-"/>
            </a:pPr>
            <a:endParaRPr lang="sr-Cyrl-RS" sz="1400" dirty="0"/>
          </a:p>
          <a:p>
            <a:pPr>
              <a:buFontTx/>
              <a:buChar char="-"/>
            </a:pPr>
            <a:endParaRPr lang="sr-Cyrl-RS" sz="1400" dirty="0"/>
          </a:p>
          <a:p>
            <a:pPr marL="0" indent="0" algn="ctr">
              <a:buNone/>
            </a:pPr>
            <a:endParaRPr lang="sr-Latn-RS" sz="2000" dirty="0"/>
          </a:p>
          <a:p>
            <a:pPr marL="0" indent="0" algn="ctr">
              <a:buNone/>
            </a:pPr>
            <a:endParaRPr lang="sr-Cyrl-RS" sz="1400" dirty="0"/>
          </a:p>
          <a:p>
            <a:pPr marL="0" indent="0" algn="ctr">
              <a:buNone/>
            </a:pPr>
            <a:endParaRPr lang="sr-Latn-RS" sz="14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C6F34-41DA-8C25-94E7-25C397F7B096}"/>
              </a:ext>
            </a:extLst>
          </p:cNvPr>
          <p:cNvSpPr txBox="1"/>
          <p:nvPr/>
        </p:nvSpPr>
        <p:spPr>
          <a:xfrm>
            <a:off x="8028384" y="628206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774F7B2-A148-47BC-89EA-7EF4A4DD6EE6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81575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endParaRPr lang="sr-Cyrl-RS" sz="1400" dirty="0"/>
          </a:p>
          <a:p>
            <a:pPr marL="0" indent="0" algn="ctr">
              <a:buNone/>
            </a:pPr>
            <a:endParaRPr lang="sr-Cyrl-RS" sz="1800" b="1" dirty="0"/>
          </a:p>
          <a:p>
            <a:pPr marL="0" indent="0" algn="ctr">
              <a:buNone/>
            </a:pPr>
            <a:endParaRPr lang="sr-Cyrl-RS" sz="1800" b="1" dirty="0"/>
          </a:p>
          <a:p>
            <a:pPr marL="0" indent="0" algn="ctr">
              <a:buNone/>
            </a:pPr>
            <a:r>
              <a:rPr lang="sr-Cyrl-RS" sz="1800" b="1" dirty="0"/>
              <a:t>Хвала на пажњи</a:t>
            </a:r>
          </a:p>
          <a:p>
            <a:pPr marL="0" indent="0" algn="ctr">
              <a:buNone/>
            </a:pPr>
            <a:endParaRPr lang="sr-Cyrl-RS" sz="1800" b="1" dirty="0"/>
          </a:p>
          <a:p>
            <a:pPr marL="0" indent="0" algn="ctr">
              <a:buNone/>
            </a:pPr>
            <a:r>
              <a:rPr lang="sr-Cyrl-RS" sz="1600" b="1" dirty="0"/>
              <a:t>Владимир Драшковић</a:t>
            </a:r>
            <a:r>
              <a:rPr lang="sr-Latn-RS" sz="1600" b="1" dirty="0"/>
              <a:t>, </a:t>
            </a:r>
            <a:r>
              <a:rPr lang="en-GB" sz="1600" b="1" dirty="0"/>
              <a:t>CFA</a:t>
            </a:r>
            <a:endParaRPr lang="sr-Latn-RS" sz="1600" b="1" dirty="0"/>
          </a:p>
          <a:p>
            <a:pPr marL="0" indent="0" algn="ctr">
              <a:buNone/>
            </a:pPr>
            <a:r>
              <a:rPr lang="sr-Cyrl-RS" sz="1600" dirty="0"/>
              <a:t>Судски вештак за економско-финансијску област Београд</a:t>
            </a:r>
          </a:p>
          <a:p>
            <a:pPr marL="0" indent="0" algn="ctr">
              <a:buNone/>
            </a:pPr>
            <a:r>
              <a:rPr lang="sr-Cyrl-RS" sz="1600" dirty="0"/>
              <a:t>Ужа специјалност процена вредности имовине и капитала</a:t>
            </a:r>
          </a:p>
          <a:p>
            <a:pPr marL="0" indent="0" algn="ctr">
              <a:buNone/>
            </a:pPr>
            <a:endParaRPr lang="sr-Cyrl-RS" sz="1600" dirty="0"/>
          </a:p>
          <a:p>
            <a:pPr marL="0" indent="0" algn="ctr">
              <a:buNone/>
            </a:pPr>
            <a:r>
              <a:rPr lang="sr-Cyrl-RS" sz="1600" dirty="0"/>
              <a:t>Партнер у </a:t>
            </a:r>
            <a:r>
              <a:rPr lang="sr-Latn-RS" sz="1600" b="1" dirty="0"/>
              <a:t>WM </a:t>
            </a:r>
            <a:r>
              <a:rPr lang="sr-Latn-RS" sz="1600" b="1" dirty="0" err="1"/>
              <a:t>Equity</a:t>
            </a:r>
            <a:r>
              <a:rPr lang="sr-Latn-RS" sz="1600" b="1" dirty="0"/>
              <a:t> </a:t>
            </a:r>
            <a:r>
              <a:rPr lang="sr-Latn-RS" sz="1600" b="1" dirty="0" err="1"/>
              <a:t>Pertners</a:t>
            </a:r>
            <a:r>
              <a:rPr lang="sr-Latn-RS" sz="1600" b="1" dirty="0"/>
              <a:t> doo Beograd</a:t>
            </a:r>
            <a:endParaRPr lang="sr-Cyrl-RS" sz="1600" b="1" dirty="0"/>
          </a:p>
          <a:p>
            <a:pPr marL="0" indent="0" algn="ctr">
              <a:buNone/>
            </a:pPr>
            <a:r>
              <a:rPr lang="sr-Cyrl-RS" sz="1600" dirty="0"/>
              <a:t>Руководилац процене у </a:t>
            </a:r>
            <a:r>
              <a:rPr lang="sr-Latn-RS" sz="1600" b="1" i="1" dirty="0"/>
              <a:t>VPS doo Beograd</a:t>
            </a:r>
          </a:p>
          <a:p>
            <a:pPr marL="0" indent="0" algn="ctr">
              <a:buNone/>
            </a:pPr>
            <a:r>
              <a:rPr lang="sr-Latn-RS" sz="1600" i="1" dirty="0"/>
              <a:t>E: </a:t>
            </a:r>
            <a:r>
              <a:rPr lang="sr-Latn-RS" sz="1600" i="1" dirty="0">
                <a:hlinkClick r:id="rId2"/>
              </a:rPr>
              <a:t>vladimir.draskovic@wmep.rs</a:t>
            </a:r>
            <a:endParaRPr lang="sr-Latn-RS" sz="1600" i="1" dirty="0"/>
          </a:p>
          <a:p>
            <a:pPr marL="0" indent="0" algn="ctr">
              <a:buNone/>
            </a:pPr>
            <a:r>
              <a:rPr lang="sr-Latn-RS" sz="1600" i="1" dirty="0"/>
              <a:t>M: +381 60 0249097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C6F34-41DA-8C25-94E7-25C397F7B096}"/>
              </a:ext>
            </a:extLst>
          </p:cNvPr>
          <p:cNvSpPr txBox="1"/>
          <p:nvPr/>
        </p:nvSpPr>
        <p:spPr>
          <a:xfrm>
            <a:off x="8028384" y="628206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774F7B2-A148-47BC-89EA-7EF4A4DD6EE6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66169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RS" sz="2000" dirty="0"/>
              <a:t>Регулаторна основа</a:t>
            </a:r>
          </a:p>
          <a:p>
            <a:pPr>
              <a:buFontTx/>
              <a:buChar char="-"/>
            </a:pPr>
            <a:r>
              <a:rPr lang="sr-Cyrl-RS" sz="1600" dirty="0"/>
              <a:t>Закон о стечају, </a:t>
            </a:r>
            <a:r>
              <a:rPr lang="sr-Cyrl-RS" sz="1600" dirty="0" err="1"/>
              <a:t>чл</a:t>
            </a:r>
            <a:r>
              <a:rPr lang="sr-Cyrl-RS" sz="1600" dirty="0"/>
              <a:t> 156, </a:t>
            </a:r>
            <a:r>
              <a:rPr lang="sr-Cyrl-RS" sz="1600" i="1" dirty="0"/>
              <a:t>Садржина </a:t>
            </a:r>
            <a:r>
              <a:rPr lang="ru-RU" sz="1600" i="1" dirty="0"/>
              <a:t>плана реорганизације (ПР) и унапред припремљеног плана реорганизације</a:t>
            </a:r>
            <a:r>
              <a:rPr lang="ru-RU" sz="1600" dirty="0"/>
              <a:t> (УППР) у </a:t>
            </a:r>
            <a:r>
              <a:rPr lang="sr-Cyrl-RS" sz="1600" dirty="0"/>
              <a:t>ставу 1, тачка 10) наводи следеће:</a:t>
            </a:r>
          </a:p>
          <a:p>
            <a:pPr>
              <a:buFontTx/>
              <a:buChar char="-"/>
            </a:pPr>
            <a:endParaRPr lang="sr-Cyrl-RS" sz="1600" dirty="0"/>
          </a:p>
          <a:p>
            <a:pPr marL="0" indent="0">
              <a:buNone/>
            </a:pPr>
            <a:r>
              <a:rPr lang="sr-Latn-RS" sz="1400" dirty="0"/>
              <a:t>     </a:t>
            </a:r>
            <a:r>
              <a:rPr lang="ru-RU" sz="1400" i="1" dirty="0"/>
              <a:t>10) име независног стручног лица које ће пратити спровођење плана у интересу свих поверилаца обухваћених планом и начин на који ће то лице обавештавати повериоце о спровођењу плана реорганизације, износ и динамику исплате награде за његов рад</a:t>
            </a:r>
            <a:r>
              <a:rPr lang="ru-RU" sz="1400" i="1" u="sng" dirty="0"/>
              <a:t>, уз навођење поступка за његову промену </a:t>
            </a:r>
            <a:r>
              <a:rPr lang="ru-RU" sz="1400" dirty="0"/>
              <a:t>( подвучено је </a:t>
            </a:r>
            <a:r>
              <a:rPr lang="sr-Cyrl-RS" sz="1400" dirty="0"/>
              <a:t>допуна изменама закона из 2014)</a:t>
            </a:r>
            <a:endParaRPr lang="sr-Latn-RS" sz="1400" dirty="0"/>
          </a:p>
          <a:p>
            <a:pPr>
              <a:buFontTx/>
              <a:buChar char="-"/>
            </a:pPr>
            <a:endParaRPr lang="sr-Latn-RS" sz="1600" dirty="0"/>
          </a:p>
          <a:p>
            <a:pPr>
              <a:buFontTx/>
              <a:buChar char="-"/>
            </a:pPr>
            <a:r>
              <a:rPr lang="ru-RU" sz="1600" dirty="0"/>
              <a:t>Правилник о утврђивању националних стандарда за управљање стечајном масом, Национални стандард број 6. Национални стандард о подацима које треба да садржи план реорганизације, у делу « </a:t>
            </a:r>
            <a:r>
              <a:rPr lang="en-US" sz="1600" dirty="0"/>
              <a:t>II </a:t>
            </a:r>
            <a:r>
              <a:rPr lang="ru-RU" sz="1600" dirty="0"/>
              <a:t>Садржина плана реорганизације»</a:t>
            </a:r>
            <a:r>
              <a:rPr lang="en-US" sz="1600" dirty="0"/>
              <a:t> </a:t>
            </a:r>
            <a:r>
              <a:rPr lang="sr-Cyrl-RS" sz="1600" dirty="0"/>
              <a:t>став 6 наводи следеће:</a:t>
            </a:r>
          </a:p>
          <a:p>
            <a:pPr marL="0" indent="0">
              <a:buNone/>
            </a:pPr>
            <a:endParaRPr lang="sr-Cyrl-RS" sz="1600" dirty="0"/>
          </a:p>
          <a:p>
            <a:pPr marL="0" indent="0">
              <a:buNone/>
            </a:pPr>
            <a:r>
              <a:rPr lang="ru-RU" sz="1400" i="1" dirty="0"/>
              <a:t>План реорганизације садржи детаљан опис дужности независног стручног лица које ће у име поверилаца пратити спровођење плана реорганизације, начин на који ће то лице обавештавати повериоце о спровођењу плана реорганизације, као и износ и динамику исплате награде за његов рад.</a:t>
            </a:r>
            <a:endParaRPr lang="sr-Latn-RS" sz="14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C6F34-41DA-8C25-94E7-25C397F7B096}"/>
              </a:ext>
            </a:extLst>
          </p:cNvPr>
          <p:cNvSpPr txBox="1"/>
          <p:nvPr/>
        </p:nvSpPr>
        <p:spPr>
          <a:xfrm>
            <a:off x="8028384" y="62820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774F7B2-A148-47BC-89EA-7EF4A4DD6EE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36989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RS" sz="2000" dirty="0"/>
              <a:t>Неки од битних аспеката праћења спровођења  ПР-а</a:t>
            </a:r>
          </a:p>
          <a:p>
            <a:pPr>
              <a:buFontTx/>
              <a:buChar char="-"/>
            </a:pPr>
            <a:r>
              <a:rPr lang="sr-Cyrl-RS" sz="1400" dirty="0"/>
              <a:t>Независно стручно лице врши праћење</a:t>
            </a:r>
          </a:p>
          <a:p>
            <a:pPr>
              <a:buFontTx/>
              <a:buChar char="-"/>
            </a:pPr>
            <a:r>
              <a:rPr lang="sr-Cyrl-RS" sz="1400" dirty="0"/>
              <a:t>Сврха – у општем интересу поверилаца</a:t>
            </a:r>
          </a:p>
          <a:p>
            <a:pPr>
              <a:buFontTx/>
              <a:buChar char="-"/>
            </a:pPr>
            <a:r>
              <a:rPr lang="sr-Cyrl-RS" sz="1400" dirty="0"/>
              <a:t>Начин на који се обавештавају повериоци</a:t>
            </a:r>
          </a:p>
          <a:p>
            <a:pPr>
              <a:buFontTx/>
              <a:buChar char="-"/>
            </a:pPr>
            <a:r>
              <a:rPr lang="sr-Cyrl-RS" sz="1400" dirty="0"/>
              <a:t>Трошкови праћења, начело економичности примењиво</a:t>
            </a:r>
          </a:p>
          <a:p>
            <a:pPr>
              <a:buFontTx/>
              <a:buChar char="-"/>
            </a:pPr>
            <a:r>
              <a:rPr lang="sr-Cyrl-RS" sz="1400" dirty="0"/>
              <a:t>Приступ – усклађеност са начелом једнаког третмана и равноправности </a:t>
            </a:r>
          </a:p>
          <a:p>
            <a:pPr>
              <a:buFontTx/>
              <a:buChar char="-"/>
            </a:pPr>
            <a:r>
              <a:rPr lang="sr-Cyrl-RS" sz="1400" dirty="0"/>
              <a:t>Дужности стручног лица - Праћење није надзор што је појам често коришћен у </a:t>
            </a:r>
            <a:r>
              <a:rPr lang="sr-Cyrl-RS" sz="1400" dirty="0" err="1"/>
              <a:t>ЗоС</a:t>
            </a:r>
            <a:r>
              <a:rPr lang="sr-Cyrl-RS" sz="1400" dirty="0"/>
              <a:t>, није прописано поступање нити прецизирано стандардима   </a:t>
            </a:r>
          </a:p>
          <a:p>
            <a:pPr>
              <a:buFontTx/>
              <a:buChar char="-"/>
            </a:pPr>
            <a:r>
              <a:rPr lang="ru-RU" sz="1400" dirty="0"/>
              <a:t>За разлику од регулативе пракса константно еволуира али је изузетно разнолика.  И ако је разнолико и дефинисање праћења у плановима, није запажено да се у судској пракси даје неки посебан значај садржини плана у делу одредбе о праћењу спровођења плана</a:t>
            </a:r>
          </a:p>
          <a:p>
            <a:pPr>
              <a:buFontTx/>
              <a:buChar char="-"/>
            </a:pPr>
            <a:r>
              <a:rPr lang="ru-RU" sz="1400" dirty="0"/>
              <a:t>За разлику од других области реорганизације (било ПР или УППР), праћење је у регулаторном смислу остало слично, а у смислу праксе релативно разнолико</a:t>
            </a:r>
          </a:p>
          <a:p>
            <a:pPr>
              <a:buFontTx/>
              <a:buChar char="-"/>
            </a:pPr>
            <a:endParaRPr lang="sr-Cyrl-RS" sz="1400" dirty="0"/>
          </a:p>
          <a:p>
            <a:pPr marL="0" indent="0" algn="ctr">
              <a:buNone/>
            </a:pPr>
            <a:endParaRPr lang="sr-Latn-RS" sz="14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C6F34-41DA-8C25-94E7-25C397F7B096}"/>
              </a:ext>
            </a:extLst>
          </p:cNvPr>
          <p:cNvSpPr txBox="1"/>
          <p:nvPr/>
        </p:nvSpPr>
        <p:spPr>
          <a:xfrm>
            <a:off x="8028384" y="62820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774F7B2-A148-47BC-89EA-7EF4A4DD6EE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05246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000" dirty="0"/>
              <a:t>Независно стручно лице </a:t>
            </a:r>
          </a:p>
          <a:p>
            <a:pPr marL="0" indent="0" algn="ctr">
              <a:buNone/>
            </a:pPr>
            <a:endParaRPr lang="ru-RU" sz="2000" dirty="0"/>
          </a:p>
          <a:p>
            <a:pPr>
              <a:buFontTx/>
              <a:buChar char="-"/>
            </a:pPr>
            <a:r>
              <a:rPr lang="ru-RU" sz="1400" dirty="0"/>
              <a:t>Независно лице – лице које није повезано са стечајним дужником, физичко или правно лице</a:t>
            </a:r>
          </a:p>
          <a:p>
            <a:pPr>
              <a:buFontTx/>
              <a:buChar char="-"/>
            </a:pPr>
            <a:r>
              <a:rPr lang="ru-RU" sz="1400" dirty="0"/>
              <a:t>Стручно лице – нема прописаних услова, пракса је да су то стечајни управници, дипломирани правници или економисти, вештаци, књиговође, консултанти ангажовани на изради ПР-а, адвокати или правна лица која пружају консултантске услуге </a:t>
            </a:r>
          </a:p>
          <a:p>
            <a:pPr>
              <a:buFontTx/>
              <a:buChar char="-"/>
            </a:pPr>
            <a:r>
              <a:rPr lang="ru-RU" sz="1400" dirty="0"/>
              <a:t>Пракса показала да је у питању потреба за комбинацијом стру</a:t>
            </a:r>
            <a:r>
              <a:rPr lang="sr-Cyrl-RS" sz="1400" dirty="0"/>
              <a:t>ч</a:t>
            </a:r>
            <a:r>
              <a:rPr lang="ru-RU" sz="1400" dirty="0"/>
              <a:t>них знања из области права, економије/књиговодства, те је реална потреба постојање стручног тима који може подржати израду извештаја о праћењу </a:t>
            </a:r>
            <a:r>
              <a:rPr lang="sr-Cyrl-RS" sz="1400" dirty="0"/>
              <a:t>спровођења плана</a:t>
            </a:r>
            <a:endParaRPr lang="ru-RU" sz="1400" dirty="0"/>
          </a:p>
          <a:p>
            <a:pPr>
              <a:buFontTx/>
              <a:buChar char="-"/>
            </a:pPr>
            <a:r>
              <a:rPr lang="ru-RU" sz="1400" dirty="0"/>
              <a:t>Посебно захтевно је поступање на захтев различитих институција, пре свега привредних судова где поред захтевних рокова су често потребна мултидисциплинарна знања</a:t>
            </a:r>
          </a:p>
          <a:p>
            <a:pPr marL="0" indent="0" algn="ctr">
              <a:buNone/>
            </a:pPr>
            <a:endParaRPr lang="sr-Latn-RS" sz="14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C6F34-41DA-8C25-94E7-25C397F7B096}"/>
              </a:ext>
            </a:extLst>
          </p:cNvPr>
          <p:cNvSpPr txBox="1"/>
          <p:nvPr/>
        </p:nvSpPr>
        <p:spPr>
          <a:xfrm>
            <a:off x="8028384" y="62820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774F7B2-A148-47BC-89EA-7EF4A4DD6EE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61525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RS" sz="2000" dirty="0"/>
              <a:t>Сврха </a:t>
            </a:r>
          </a:p>
          <a:p>
            <a:pPr>
              <a:buFontTx/>
              <a:buChar char="-"/>
            </a:pPr>
            <a:r>
              <a:rPr lang="sr-Cyrl-RS" sz="1400" dirty="0"/>
              <a:t>Информисање поверилаца о току спровођења мера </a:t>
            </a:r>
            <a:r>
              <a:rPr lang="sr-Cyrl-RS" sz="1400" dirty="0" err="1"/>
              <a:t>предвиђених</a:t>
            </a:r>
            <a:r>
              <a:rPr lang="sr-Cyrl-RS" sz="1400" dirty="0"/>
              <a:t> планом што је у интересу поверилаца</a:t>
            </a:r>
          </a:p>
          <a:p>
            <a:pPr>
              <a:buFontTx/>
              <a:buChar char="-"/>
            </a:pPr>
            <a:r>
              <a:rPr lang="sr-Cyrl-RS" sz="1400" dirty="0"/>
              <a:t>Поређење износа намирења са износима који су измирени другим повериоцима/класама</a:t>
            </a:r>
          </a:p>
          <a:p>
            <a:pPr>
              <a:buFontTx/>
              <a:buChar char="-"/>
            </a:pPr>
            <a:r>
              <a:rPr lang="sr-Cyrl-RS" sz="1400" dirty="0"/>
              <a:t>Олакшано поступања у случају покретања стечајног или извршног поступка</a:t>
            </a:r>
          </a:p>
          <a:p>
            <a:pPr>
              <a:buFontTx/>
              <a:buChar char="-"/>
            </a:pPr>
            <a:r>
              <a:rPr lang="sr-Cyrl-RS" sz="1400" dirty="0"/>
              <a:t>Поступање у интересу свих поверилаца, начело једнаког третмана примењиво</a:t>
            </a:r>
          </a:p>
          <a:p>
            <a:pPr marL="0" indent="0">
              <a:buNone/>
            </a:pPr>
            <a:endParaRPr lang="sr-Cyrl-RS" sz="1400" dirty="0"/>
          </a:p>
          <a:p>
            <a:pPr marL="0" indent="0" algn="ctr">
              <a:buNone/>
            </a:pPr>
            <a:endParaRPr lang="sr-Latn-RS" sz="14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C6F34-41DA-8C25-94E7-25C397F7B096}"/>
              </a:ext>
            </a:extLst>
          </p:cNvPr>
          <p:cNvSpPr txBox="1"/>
          <p:nvPr/>
        </p:nvSpPr>
        <p:spPr>
          <a:xfrm>
            <a:off x="8028384" y="62820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774F7B2-A148-47BC-89EA-7EF4A4DD6EE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50188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000" dirty="0"/>
              <a:t>Дужности стручног лица </a:t>
            </a:r>
          </a:p>
          <a:p>
            <a:pPr marL="0" indent="0">
              <a:buNone/>
            </a:pPr>
            <a:endParaRPr lang="ru-RU" sz="1400" dirty="0"/>
          </a:p>
          <a:p>
            <a:pPr>
              <a:buFontTx/>
              <a:buChar char="-"/>
            </a:pPr>
            <a:r>
              <a:rPr lang="ru-RU" sz="1400" dirty="0"/>
              <a:t>Мера садржане у ПР-у утичу на дужности стручног лица за извештавањем</a:t>
            </a:r>
          </a:p>
          <a:p>
            <a:pPr>
              <a:buFontTx/>
              <a:buChar char="-"/>
            </a:pPr>
            <a:r>
              <a:rPr lang="ru-RU" sz="1400" dirty="0"/>
              <a:t>Општи принцип при поступању у извештавању су значај за спровођење предложених мера, доступност информација, економичност</a:t>
            </a:r>
          </a:p>
          <a:p>
            <a:pPr>
              <a:buFontTx/>
              <a:buChar char="-"/>
            </a:pPr>
            <a:r>
              <a:rPr lang="ru-RU" sz="1400" dirty="0"/>
              <a:t>Форма – није прописана посебна форма, пракса је да се спровођење ПР-а прати кроз израду периодичних извештаја, месечно или квартално, ређе полугодишње или годишње</a:t>
            </a:r>
          </a:p>
          <a:p>
            <a:pPr>
              <a:buFontTx/>
              <a:buChar char="-"/>
            </a:pPr>
            <a:r>
              <a:rPr lang="ru-RU" sz="1400" dirty="0"/>
              <a:t>Мере за спровођење Плана– извештај стручног лица треба садржати податке о провођењу мера садржаних у ПР-у. Неке од честих и кључних мера за спровођење су репрограм и/или отпуст потраживања поверилаца, располагање имовином (продаја), функционисање комисије поверилаца (можда координација, извештавање, итд), конверзија у капитал итд </a:t>
            </a:r>
          </a:p>
          <a:p>
            <a:pPr>
              <a:buFontTx/>
              <a:buChar char="-"/>
            </a:pPr>
            <a:r>
              <a:rPr lang="ru-RU" sz="1400" dirty="0"/>
              <a:t>Извештавање је условљено доступним подацима од стране лица која су законски заступници дужника, стручним ресурсима и ажурности стручних служби дужника</a:t>
            </a:r>
          </a:p>
          <a:p>
            <a:pPr>
              <a:buFontTx/>
              <a:buChar char="-"/>
            </a:pPr>
            <a:r>
              <a:rPr lang="ru-RU" sz="1400" dirty="0"/>
              <a:t>Пракса константно еволуира. За разлику од других области реорганизације (било ПР или УППР), праћење је и у регулаторном смислу и у смислу праксе релативно остало слично. </a:t>
            </a:r>
          </a:p>
          <a:p>
            <a:pPr marL="0" indent="0" algn="ctr">
              <a:buNone/>
            </a:pPr>
            <a:endParaRPr lang="sr-Latn-RS" sz="14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C6F34-41DA-8C25-94E7-25C397F7B096}"/>
              </a:ext>
            </a:extLst>
          </p:cNvPr>
          <p:cNvSpPr txBox="1"/>
          <p:nvPr/>
        </p:nvSpPr>
        <p:spPr>
          <a:xfrm>
            <a:off x="8028384" y="62820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774F7B2-A148-47BC-89EA-7EF4A4DD6EE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38083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RS" sz="2000" dirty="0"/>
              <a:t>Начин на који се обавештавају повериоци</a:t>
            </a:r>
          </a:p>
          <a:p>
            <a:pPr marL="0" indent="0">
              <a:buNone/>
            </a:pPr>
            <a:endParaRPr lang="sr-Cyrl-RS" sz="1800" dirty="0"/>
          </a:p>
          <a:p>
            <a:pPr>
              <a:buFontTx/>
              <a:buChar char="-"/>
            </a:pPr>
            <a:r>
              <a:rPr lang="sr-Cyrl-RS" sz="1400" dirty="0"/>
              <a:t>Слобода предлагача ПР-а је да предложи начин на који се обавештавају повериоци</a:t>
            </a:r>
          </a:p>
          <a:p>
            <a:pPr>
              <a:buFontTx/>
              <a:buChar char="-"/>
            </a:pPr>
            <a:r>
              <a:rPr lang="sr-Cyrl-RS" sz="1400" dirty="0"/>
              <a:t>Зависно од преференција најједноставније и најекономичније је навести контакт </a:t>
            </a:r>
            <a:r>
              <a:rPr lang="sr-Cyrl-RS" sz="1400" dirty="0" err="1"/>
              <a:t>емаил</a:t>
            </a:r>
            <a:r>
              <a:rPr lang="sr-Cyrl-RS" sz="1400" dirty="0"/>
              <a:t> адресе на који се заинтересована лица могу обратити ради доставе извештаја или извештаје о праћењу објавити на веб сајту дужника или стручног лица</a:t>
            </a:r>
          </a:p>
          <a:p>
            <a:pPr>
              <a:buFontTx/>
              <a:buChar char="-"/>
            </a:pPr>
            <a:r>
              <a:rPr lang="sr-Cyrl-RS" sz="1400" dirty="0"/>
              <a:t>Пракса је веће оптерећење стручног лица у почетном периоду спровођења услед потребе поверилаца који немају познавање института реорганизације да се информишу  како о општим аспектима реорганизације тако и о конкретном потраживању. Ово је посебно случај за повериоце физичка лица</a:t>
            </a:r>
          </a:p>
          <a:p>
            <a:pPr marL="0" indent="0" algn="ctr">
              <a:buNone/>
            </a:pPr>
            <a:endParaRPr lang="sr-Latn-RS" sz="14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C6F34-41DA-8C25-94E7-25C397F7B096}"/>
              </a:ext>
            </a:extLst>
          </p:cNvPr>
          <p:cNvSpPr txBox="1"/>
          <p:nvPr/>
        </p:nvSpPr>
        <p:spPr>
          <a:xfrm>
            <a:off x="8028384" y="62820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774F7B2-A148-47BC-89EA-7EF4A4DD6EE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93997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RS" sz="2000" dirty="0"/>
              <a:t>Награда за рад стручног лица</a:t>
            </a:r>
          </a:p>
          <a:p>
            <a:pPr marL="0" indent="0">
              <a:buNone/>
            </a:pPr>
            <a:endParaRPr lang="sr-Cyrl-RS" sz="1400" dirty="0"/>
          </a:p>
          <a:p>
            <a:pPr>
              <a:buFontTx/>
              <a:buChar char="-"/>
            </a:pPr>
            <a:r>
              <a:rPr lang="sr-Cyrl-RS" sz="1400" dirty="0"/>
              <a:t>Слобода предлагача ПР-а и у делу износа и у делу динамике</a:t>
            </a:r>
            <a:r>
              <a:rPr lang="sr-Latn-RS" sz="1400" dirty="0"/>
              <a:t> </a:t>
            </a:r>
            <a:r>
              <a:rPr lang="sr-Cyrl-RS" sz="1400" dirty="0"/>
              <a:t>измирења</a:t>
            </a:r>
          </a:p>
          <a:p>
            <a:pPr>
              <a:buFontTx/>
              <a:buChar char="-"/>
            </a:pPr>
            <a:r>
              <a:rPr lang="sr-Cyrl-RS" sz="1400" dirty="0"/>
              <a:t>Пракса показала да не постоји гаранција измирења</a:t>
            </a:r>
          </a:p>
          <a:p>
            <a:pPr>
              <a:buFontTx/>
              <a:buChar char="-"/>
            </a:pPr>
            <a:r>
              <a:rPr lang="sr-Cyrl-RS" sz="1400" dirty="0"/>
              <a:t>Начело економичности наводи на оптимизацију ресурса (дужи периоди извештавања, фокус на износе измирене повериоцима и слично)</a:t>
            </a:r>
            <a:endParaRPr lang="sr-Latn-RS" sz="1400" dirty="0"/>
          </a:p>
          <a:p>
            <a:pPr>
              <a:buFontTx/>
              <a:buChar char="-"/>
            </a:pPr>
            <a:r>
              <a:rPr lang="sr-Cyrl-RS" sz="1400" dirty="0"/>
              <a:t>Накнада условљена „величином плана“ (број поверилаца, број класа, поделе на партије, израде планова отплате, динамика измирења поверилаца, итд.) и условљен је и величином привредних субјеката у Србији</a:t>
            </a:r>
          </a:p>
          <a:p>
            <a:pPr>
              <a:buFontTx/>
              <a:buChar char="-"/>
            </a:pPr>
            <a:r>
              <a:rPr lang="sr-Cyrl-RS" sz="1400" dirty="0"/>
              <a:t>У погледу висине накнаде, за месечно праћење од неколико стотина евра па и преко хиљаду евра месечно (бруто износ). Најчешће је до износ до 1.000 евра нето месечно, уз већ наведен ризик наплате, разлике за физичко и правно лице, разлике од </a:t>
            </a:r>
            <a:r>
              <a:rPr lang="sr-Cyrl-RS" sz="1400" dirty="0" err="1"/>
              <a:t>предвиђених</a:t>
            </a:r>
            <a:r>
              <a:rPr lang="sr-Cyrl-RS" sz="1400" dirty="0"/>
              <a:t> активности, динамике извештавања. Зависно од виличине предузећа и броја поверилаца, висине накнаде стручног лица, оптерећење обавезом праћења може бити од значајног утицаја и на резултат пословања</a:t>
            </a:r>
          </a:p>
          <a:p>
            <a:pPr>
              <a:buFontTx/>
              <a:buChar char="-"/>
            </a:pPr>
            <a:r>
              <a:rPr lang="sr-Cyrl-RS" sz="1400" dirty="0"/>
              <a:t>Сам модел ангажовања и финансирања чини да је стручно лице ангажовано од стране дужника, али да сама накнада је ефективно финансирана на терет поверилаца</a:t>
            </a:r>
          </a:p>
          <a:p>
            <a:pPr>
              <a:buFontTx/>
              <a:buChar char="-"/>
            </a:pPr>
            <a:r>
              <a:rPr lang="sr-Cyrl-RS" sz="1400" dirty="0"/>
              <a:t>Капацитет стручног лица за извештавањем је условљен поступањем дужника како у делу достављања података тако и у делу измирења накнаде</a:t>
            </a:r>
          </a:p>
          <a:p>
            <a:pPr>
              <a:buFontTx/>
              <a:buChar char="-"/>
            </a:pPr>
            <a:endParaRPr lang="sr-Cyrl-RS" sz="1400" dirty="0"/>
          </a:p>
          <a:p>
            <a:pPr marL="0" indent="0">
              <a:buNone/>
            </a:pPr>
            <a:endParaRPr lang="sr-Cyrl-RS" sz="1400" dirty="0"/>
          </a:p>
          <a:p>
            <a:pPr marL="0" indent="0" algn="ctr">
              <a:buNone/>
            </a:pPr>
            <a:endParaRPr lang="sr-Latn-RS" sz="14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C6F34-41DA-8C25-94E7-25C397F7B096}"/>
              </a:ext>
            </a:extLst>
          </p:cNvPr>
          <p:cNvSpPr txBox="1"/>
          <p:nvPr/>
        </p:nvSpPr>
        <p:spPr>
          <a:xfrm>
            <a:off x="8028384" y="62820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774F7B2-A148-47BC-89EA-7EF4A4DD6EE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79107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2000" dirty="0"/>
              <a:t>Извештај о праћењу</a:t>
            </a:r>
          </a:p>
          <a:p>
            <a:pPr>
              <a:buFontTx/>
              <a:buChar char="-"/>
            </a:pPr>
            <a:r>
              <a:rPr lang="sr-Cyrl-RS" sz="1400" dirty="0"/>
              <a:t>Стручно лице у поступању израђује извештаје о праћењу</a:t>
            </a:r>
          </a:p>
          <a:p>
            <a:pPr>
              <a:buFontTx/>
              <a:buChar char="-"/>
            </a:pPr>
            <a:r>
              <a:rPr lang="sr-Cyrl-RS" sz="1400" dirty="0"/>
              <a:t>Слобода стручног лица је у погледу форме и садржине</a:t>
            </a:r>
          </a:p>
          <a:p>
            <a:pPr>
              <a:buFontTx/>
              <a:buChar char="-"/>
            </a:pPr>
            <a:r>
              <a:rPr lang="sr-Cyrl-RS" sz="1400" dirty="0"/>
              <a:t>Извештај о праћењу поред броја извештаја  и датума израде садржи основне податке о дужнику и поступку као што су: назив дужника и основи идентификациони подаци, податке о поступку у којем је усвојен ПР, назив суда, датум усвајања, датум правоснажности, датум почетка примене и др.</a:t>
            </a:r>
          </a:p>
          <a:p>
            <a:pPr>
              <a:buFontTx/>
              <a:buChar char="-"/>
            </a:pPr>
            <a:r>
              <a:rPr lang="sr-Cyrl-RS" sz="1400" dirty="0"/>
              <a:t>Посебно битни подаци о периоду на који се извештај односи (како календарски тако и уколико постоји број периода предвиђен усвојеним ПР-ом)</a:t>
            </a:r>
          </a:p>
          <a:p>
            <a:pPr>
              <a:buFontTx/>
              <a:buChar char="-"/>
            </a:pPr>
            <a:r>
              <a:rPr lang="sr-Cyrl-RS" sz="1400" dirty="0"/>
              <a:t>Није пракса прилагати документацију како из поступка усвајања, тако и даље у току спровођења, али се наводе називи докумената који су </a:t>
            </a:r>
            <a:r>
              <a:rPr lang="sr-Cyrl-RS" sz="1400" dirty="0" err="1"/>
              <a:t>иформациона</a:t>
            </a:r>
            <a:r>
              <a:rPr lang="sr-Cyrl-RS" sz="1400" dirty="0"/>
              <a:t> основа за израду извештаја</a:t>
            </a:r>
          </a:p>
          <a:p>
            <a:pPr>
              <a:buFontTx/>
              <a:buChar char="-"/>
            </a:pPr>
            <a:r>
              <a:rPr lang="sr-Cyrl-RS" sz="1400" dirty="0"/>
              <a:t>Пракса је показала да се праћење превасходно обухвата оно што је кључно у сваком плану а то је када је, ком повериоцу и у ком износу извршено измирење  потраживања</a:t>
            </a:r>
          </a:p>
          <a:p>
            <a:pPr>
              <a:buFontTx/>
              <a:buChar char="-"/>
            </a:pPr>
            <a:r>
              <a:rPr lang="sr-Cyrl-RS" sz="1400" dirty="0"/>
              <a:t>Извештавање не обухвата утврђивање стања потраживања поверилаца јер је то изузетно компликован поступак из више разлога</a:t>
            </a:r>
          </a:p>
          <a:p>
            <a:pPr>
              <a:buFontTx/>
              <a:buChar char="-"/>
            </a:pPr>
            <a:r>
              <a:rPr lang="sr-Cyrl-RS" sz="1400" dirty="0"/>
              <a:t>Садржина извештаја треба да одговора значају информација за спровођење плана</a:t>
            </a:r>
          </a:p>
          <a:p>
            <a:pPr marL="0" indent="0" algn="ctr">
              <a:buNone/>
            </a:pPr>
            <a:endParaRPr lang="sr-Latn-RS" sz="14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C6F34-41DA-8C25-94E7-25C397F7B096}"/>
              </a:ext>
            </a:extLst>
          </p:cNvPr>
          <p:cNvSpPr txBox="1"/>
          <p:nvPr/>
        </p:nvSpPr>
        <p:spPr>
          <a:xfrm>
            <a:off x="8028384" y="62820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774F7B2-A148-47BC-89EA-7EF4A4DD6EE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50731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1750</TotalTime>
  <Words>1568</Words>
  <Application>Microsoft Office PowerPoint</Application>
  <PresentationFormat>On-screen Show (4:3)</PresentationFormat>
  <Paragraphs>134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Vladimir Draskovic</cp:lastModifiedBy>
  <cp:revision>106</cp:revision>
  <cp:lastPrinted>2017-11-03T10:02:26Z</cp:lastPrinted>
  <dcterms:created xsi:type="dcterms:W3CDTF">2015-09-21T07:03:01Z</dcterms:created>
  <dcterms:modified xsi:type="dcterms:W3CDTF">2023-02-23T22:46:26Z</dcterms:modified>
</cp:coreProperties>
</file>